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2" r:id="rId4"/>
    <p:sldId id="260" r:id="rId5"/>
    <p:sldId id="264" r:id="rId6"/>
    <p:sldId id="261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6103-A62F-41AF-AEDB-2F0AA76D698D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22CD-70E3-43D7-A247-456FB05CCF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0871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6103-A62F-41AF-AEDB-2F0AA76D698D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22CD-70E3-43D7-A247-456FB05CCF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99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6103-A62F-41AF-AEDB-2F0AA76D698D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22CD-70E3-43D7-A247-456FB05CCF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03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6103-A62F-41AF-AEDB-2F0AA76D698D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22CD-70E3-43D7-A247-456FB05CCF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9943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6103-A62F-41AF-AEDB-2F0AA76D698D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22CD-70E3-43D7-A247-456FB05CCF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510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6103-A62F-41AF-AEDB-2F0AA76D698D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22CD-70E3-43D7-A247-456FB05CCF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86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6103-A62F-41AF-AEDB-2F0AA76D698D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22CD-70E3-43D7-A247-456FB05CCFCB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1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6103-A62F-41AF-AEDB-2F0AA76D698D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22CD-70E3-43D7-A247-456FB05CCF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08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6103-A62F-41AF-AEDB-2F0AA76D698D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22CD-70E3-43D7-A247-456FB05CCF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98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6103-A62F-41AF-AEDB-2F0AA76D698D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22CD-70E3-43D7-A247-456FB05CCF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282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4C46103-A62F-41AF-AEDB-2F0AA76D698D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22CD-70E3-43D7-A247-456FB05CCF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994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4C46103-A62F-41AF-AEDB-2F0AA76D698D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B8722CD-70E3-43D7-A247-456FB05CCF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737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AD7556-C90D-4946-8E4E-1E79D5B3D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B0CC56-54B2-4AE0-87C5-296E78A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5"/>
            <a:ext cx="12192000" cy="26151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F6B461-1F00-4E50-BB3A-4D0911D5A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3418891"/>
            <a:ext cx="8991600" cy="1645920"/>
          </a:xfrm>
        </p:spPr>
        <p:txBody>
          <a:bodyPr>
            <a:normAutofit/>
          </a:bodyPr>
          <a:lstStyle/>
          <a:p>
            <a:r>
              <a:rPr lang="pt-BR" sz="2900">
                <a:latin typeface="Calibri" panose="020F0502020204030204" pitchFamily="34" charset="0"/>
              </a:rPr>
              <a:t>Resultados após 23 anos do Implante de Anel de Ferrara em Córneas Transplantadas: Relato de Casos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9E63A5-140B-46D7-A1D4-0A331E8FE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384691"/>
            <a:ext cx="6801612" cy="10583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600" dirty="0">
                <a:solidFill>
                  <a:srgbClr val="FFFFFF"/>
                </a:solidFill>
                <a:latin typeface="Vani" panose="020B0502040204020203" pitchFamily="34" charset="0"/>
                <a:cs typeface="Vani" panose="020B0502040204020203" pitchFamily="34" charset="0"/>
              </a:rPr>
              <a:t>Rebeca Belizário Soares</a:t>
            </a:r>
          </a:p>
          <a:p>
            <a:pPr>
              <a:lnSpc>
                <a:spcPct val="90000"/>
              </a:lnSpc>
            </a:pPr>
            <a:r>
              <a:rPr lang="pt-BR" sz="1600" dirty="0">
                <a:solidFill>
                  <a:srgbClr val="FFFFFF"/>
                </a:solidFill>
                <a:latin typeface="Vani" panose="020B0502040204020203" pitchFamily="34" charset="0"/>
                <a:cs typeface="Vani" panose="020B0502040204020203" pitchFamily="34" charset="0"/>
              </a:rPr>
              <a:t>Guilherme Hermeto Ferrara de Almeida Cunha</a:t>
            </a:r>
          </a:p>
          <a:p>
            <a:pPr>
              <a:lnSpc>
                <a:spcPct val="90000"/>
              </a:lnSpc>
            </a:pPr>
            <a:r>
              <a:rPr lang="pt-BR" sz="1600" dirty="0">
                <a:solidFill>
                  <a:srgbClr val="FFFFFF"/>
                </a:solidFill>
                <a:latin typeface="Vani" panose="020B0502040204020203" pitchFamily="34" charset="0"/>
                <a:cs typeface="Vani" panose="020B0502040204020203" pitchFamily="34" charset="0"/>
              </a:rPr>
              <a:t>Paulo Ferrara de Almeida Cunha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324F2F6-C07D-4414-9626-6105CCFCA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476" y="826140"/>
            <a:ext cx="4819048" cy="208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44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C03CE7-0216-4AB3-9890-8C57A54F7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47857"/>
            <a:ext cx="7729728" cy="118872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7A47A2-3B26-4F03-96F6-A89CA2CDA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901474"/>
            <a:ext cx="7729728" cy="345795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O implante de anel </a:t>
            </a:r>
            <a:r>
              <a:rPr lang="pt-BR" dirty="0" err="1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corneano</a:t>
            </a:r>
            <a:r>
              <a:rPr lang="pt-BR" dirty="0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pt-BR" dirty="0" err="1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intra-estromal</a:t>
            </a:r>
            <a:r>
              <a:rPr lang="pt-BR" dirty="0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 de Ferrara é um procedimento seguro, eficaz e com baixo índice de complicações. </a:t>
            </a:r>
          </a:p>
          <a:p>
            <a:pPr algn="just"/>
            <a:endParaRPr lang="pt-BR" dirty="0">
              <a:solidFill>
                <a:schemeClr val="tx1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algn="just"/>
            <a:r>
              <a:rPr lang="pt-BR" dirty="0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É utilizado principalmente no tratamento de pacientes com </a:t>
            </a:r>
            <a:r>
              <a:rPr lang="pt-BR" dirty="0" err="1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ceratocone</a:t>
            </a:r>
            <a:r>
              <a:rPr lang="pt-BR" dirty="0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, permitindo redução da curvatura </a:t>
            </a:r>
            <a:r>
              <a:rPr lang="pt-BR" dirty="0" err="1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corneana</a:t>
            </a:r>
            <a:r>
              <a:rPr lang="pt-BR" dirty="0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, melhora da acuidade visual, melhor adaptação de lentes de contato e melhora na qualidade de vida dos pacientes. </a:t>
            </a:r>
          </a:p>
          <a:p>
            <a:pPr algn="just"/>
            <a:endParaRPr lang="pt-BR" dirty="0">
              <a:solidFill>
                <a:schemeClr val="tx1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  <a:p>
            <a:pPr algn="just"/>
            <a:r>
              <a:rPr lang="pt-BR" dirty="0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Os anéis de Ferrara também podem ser utilizados em casos de degeneração marginal pelúcida, </a:t>
            </a:r>
            <a:r>
              <a:rPr lang="pt-BR" dirty="0" err="1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ectasia</a:t>
            </a:r>
            <a:r>
              <a:rPr lang="pt-BR" dirty="0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pt-BR" dirty="0" err="1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corneana</a:t>
            </a:r>
            <a:r>
              <a:rPr lang="pt-BR" dirty="0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 pós cirurgia refrativa e pós transplante de córnea.</a:t>
            </a:r>
          </a:p>
          <a:p>
            <a:pPr marL="0" indent="0" algn="ctr">
              <a:buNone/>
            </a:pPr>
            <a:endParaRPr lang="pt-BR" dirty="0">
              <a:latin typeface="Vani" panose="020B0502040204020203" pitchFamily="34" charset="0"/>
              <a:cs typeface="Vani" panose="020B0502040204020203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A043852-A551-431E-A23D-B87C25788588}"/>
              </a:ext>
            </a:extLst>
          </p:cNvPr>
          <p:cNvSpPr txBox="1"/>
          <p:nvPr/>
        </p:nvSpPr>
        <p:spPr>
          <a:xfrm>
            <a:off x="2769704" y="5624327"/>
            <a:ext cx="6970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>
                <a:solidFill>
                  <a:schemeClr val="accent2">
                    <a:lumMod val="50000"/>
                  </a:schemeClr>
                </a:solidFill>
                <a:latin typeface="Vani" panose="020B0502040204020203" pitchFamily="34" charset="0"/>
                <a:cs typeface="Vani" panose="020B0502040204020203" pitchFamily="34" charset="0"/>
              </a:rPr>
              <a:t>Objetivo</a:t>
            </a:r>
            <a:r>
              <a:rPr lang="pt-BR" dirty="0">
                <a:solidFill>
                  <a:schemeClr val="accent2">
                    <a:lumMod val="50000"/>
                  </a:schemeClr>
                </a:solidFill>
                <a:latin typeface="Vani" panose="020B0502040204020203" pitchFamily="34" charset="0"/>
                <a:cs typeface="Vani" panose="020B0502040204020203" pitchFamily="34" charset="0"/>
              </a:rPr>
              <a:t>: Relatar, após 23 anos de acompanhamento, o caso de dois pacientes submetidos ao implante de anel </a:t>
            </a:r>
            <a:r>
              <a:rPr lang="pt-BR" dirty="0" err="1">
                <a:solidFill>
                  <a:schemeClr val="accent2">
                    <a:lumMod val="50000"/>
                  </a:schemeClr>
                </a:solidFill>
                <a:latin typeface="Vani" panose="020B0502040204020203" pitchFamily="34" charset="0"/>
                <a:cs typeface="Vani" panose="020B0502040204020203" pitchFamily="34" charset="0"/>
              </a:rPr>
              <a:t>corneano</a:t>
            </a:r>
            <a:r>
              <a:rPr lang="pt-BR" dirty="0">
                <a:solidFill>
                  <a:schemeClr val="accent2">
                    <a:lumMod val="50000"/>
                  </a:schemeClr>
                </a:solidFill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pt-BR" dirty="0" err="1">
                <a:solidFill>
                  <a:schemeClr val="accent2">
                    <a:lumMod val="50000"/>
                  </a:schemeClr>
                </a:solidFill>
                <a:latin typeface="Vani" panose="020B0502040204020203" pitchFamily="34" charset="0"/>
                <a:cs typeface="Vani" panose="020B0502040204020203" pitchFamily="34" charset="0"/>
              </a:rPr>
              <a:t>intraestomal</a:t>
            </a:r>
            <a:r>
              <a:rPr lang="pt-BR" dirty="0">
                <a:solidFill>
                  <a:schemeClr val="accent2">
                    <a:lumMod val="50000"/>
                  </a:schemeClr>
                </a:solidFill>
                <a:latin typeface="Vani" panose="020B0502040204020203" pitchFamily="34" charset="0"/>
                <a:cs typeface="Vani" panose="020B0502040204020203" pitchFamily="34" charset="0"/>
              </a:rPr>
              <a:t> de Ferrara após </a:t>
            </a:r>
            <a:r>
              <a:rPr lang="pt-BR" dirty="0" err="1">
                <a:solidFill>
                  <a:schemeClr val="accent2">
                    <a:lumMod val="50000"/>
                  </a:schemeClr>
                </a:solidFill>
                <a:latin typeface="Vani" panose="020B0502040204020203" pitchFamily="34" charset="0"/>
                <a:cs typeface="Vani" panose="020B0502040204020203" pitchFamily="34" charset="0"/>
              </a:rPr>
              <a:t>ceratoplastia</a:t>
            </a:r>
            <a:r>
              <a:rPr lang="pt-BR" dirty="0">
                <a:solidFill>
                  <a:schemeClr val="accent2">
                    <a:lumMod val="50000"/>
                  </a:schemeClr>
                </a:solidFill>
                <a:latin typeface="Vani" panose="020B0502040204020203" pitchFamily="34" charset="0"/>
                <a:cs typeface="Vani" panose="020B0502040204020203" pitchFamily="34" charset="0"/>
              </a:rPr>
              <a:t> penetrante.</a:t>
            </a:r>
          </a:p>
          <a:p>
            <a:pPr algn="ctr"/>
            <a:endParaRPr lang="pt-BR" dirty="0">
              <a:latin typeface="Vani" panose="020B0502040204020203" pitchFamily="34" charset="0"/>
              <a:cs typeface="Vani" panose="020B0502040204020203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1E4C6EB-958D-4B4B-9E4A-1AD4B88CF7CD}"/>
              </a:ext>
            </a:extLst>
          </p:cNvPr>
          <p:cNvSpPr txBox="1"/>
          <p:nvPr/>
        </p:nvSpPr>
        <p:spPr>
          <a:xfrm>
            <a:off x="2822713" y="5484251"/>
            <a:ext cx="6864626" cy="120032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187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38C79F-B506-4D3B-BAA3-FD815A133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779" y="526554"/>
            <a:ext cx="7729728" cy="118872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pt-BR" dirty="0"/>
              <a:t>RELATO DE CASOS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7FB615-6DFA-4D47-ADCB-FF96201AE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825" y="2054948"/>
            <a:ext cx="9317635" cy="4531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latin typeface="Vani" panose="020B0502040204020203" pitchFamily="34" charset="0"/>
                <a:cs typeface="Vani" panose="020B0502040204020203" pitchFamily="34" charset="0"/>
              </a:rPr>
              <a:t>			                         </a:t>
            </a:r>
            <a:r>
              <a:rPr lang="pt-BR" b="1" dirty="0">
                <a:latin typeface="Vani" panose="020B0502040204020203" pitchFamily="34" charset="0"/>
                <a:cs typeface="Vani" panose="020B0502040204020203" pitchFamily="34" charset="0"/>
              </a:rPr>
              <a:t>CASO 1</a:t>
            </a:r>
          </a:p>
          <a:p>
            <a:pPr marL="0" indent="0">
              <a:buNone/>
            </a:pPr>
            <a:endParaRPr lang="pt-BR" b="1" dirty="0">
              <a:latin typeface="Vani" panose="020B0502040204020203" pitchFamily="34" charset="0"/>
              <a:cs typeface="Vani" panose="020B0502040204020203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pt-BR" dirty="0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MVTP, sexo feminino, 30 anos, bancária, submetida a </a:t>
            </a:r>
            <a:r>
              <a:rPr lang="pt-BR" dirty="0" err="1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ceratoplastia</a:t>
            </a:r>
            <a:r>
              <a:rPr lang="pt-BR" dirty="0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 penetrante em olho esquerdo, no ano de 1994, devido a </a:t>
            </a:r>
            <a:r>
              <a:rPr lang="pt-BR" dirty="0" err="1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ceratocone</a:t>
            </a:r>
            <a:r>
              <a:rPr lang="pt-BR" dirty="0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 avançado. </a:t>
            </a:r>
          </a:p>
          <a:p>
            <a:pPr algn="just">
              <a:lnSpc>
                <a:spcPct val="90000"/>
              </a:lnSpc>
            </a:pPr>
            <a:r>
              <a:rPr lang="pt-BR" dirty="0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A paciente evoluiu com astigmatismo irregular, baixa acuidade visual corrigida (</a:t>
            </a:r>
            <a:r>
              <a:rPr lang="pt-BR" dirty="0" err="1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AVc</a:t>
            </a:r>
            <a:r>
              <a:rPr lang="pt-BR" dirty="0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) (20/100 pela tabela de </a:t>
            </a:r>
            <a:r>
              <a:rPr lang="pt-BR" dirty="0" err="1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Snellen</a:t>
            </a:r>
            <a:r>
              <a:rPr lang="pt-BR" dirty="0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) e intolerância ao uso de lentes de contato, sendo submetida, em janeiro de 1996, ao implante de anel </a:t>
            </a:r>
            <a:r>
              <a:rPr lang="pt-BR" dirty="0" err="1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intraestromal</a:t>
            </a:r>
            <a:r>
              <a:rPr lang="pt-BR" dirty="0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 em olho esquerdo, evoluindo com melhora da curvatura </a:t>
            </a:r>
            <a:r>
              <a:rPr lang="pt-BR" dirty="0" err="1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corneana</a:t>
            </a:r>
            <a:r>
              <a:rPr lang="pt-BR" dirty="0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 e da </a:t>
            </a:r>
            <a:r>
              <a:rPr lang="pt-BR" dirty="0" err="1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AVc</a:t>
            </a:r>
            <a:r>
              <a:rPr lang="pt-BR" dirty="0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 (20/40). </a:t>
            </a:r>
          </a:p>
          <a:p>
            <a:pPr algn="just">
              <a:lnSpc>
                <a:spcPct val="90000"/>
              </a:lnSpc>
            </a:pPr>
            <a:r>
              <a:rPr lang="pt-BR" dirty="0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Em 2014, a paciente foi submetida a cirurgia de </a:t>
            </a:r>
            <a:r>
              <a:rPr lang="pt-BR" dirty="0" err="1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facoemulsificação</a:t>
            </a:r>
            <a:r>
              <a:rPr lang="pt-BR" dirty="0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 com implante de lente </a:t>
            </a:r>
            <a:r>
              <a:rPr lang="pt-BR" dirty="0" err="1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intra-ocular</a:t>
            </a:r>
            <a:r>
              <a:rPr lang="pt-BR" dirty="0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, evoluindo com melhora da </a:t>
            </a:r>
            <a:r>
              <a:rPr lang="pt-BR" dirty="0" err="1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AVc</a:t>
            </a:r>
            <a:r>
              <a:rPr lang="pt-BR" dirty="0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 (20/25).</a:t>
            </a:r>
          </a:p>
          <a:p>
            <a:pPr algn="just">
              <a:lnSpc>
                <a:spcPct val="90000"/>
              </a:lnSpc>
            </a:pPr>
            <a:r>
              <a:rPr lang="pt-BR" dirty="0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A paciente foi acompanhada com consultas oftalmológicas completas anuais, evoluindo com boa transparência </a:t>
            </a:r>
            <a:r>
              <a:rPr lang="pt-BR" dirty="0" err="1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corneana</a:t>
            </a:r>
            <a:r>
              <a:rPr lang="pt-BR" dirty="0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 e estabilidade da </a:t>
            </a:r>
            <a:r>
              <a:rPr lang="pt-BR" dirty="0" err="1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Avc</a:t>
            </a:r>
            <a:r>
              <a:rPr lang="pt-BR" dirty="0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 e da </a:t>
            </a:r>
            <a:r>
              <a:rPr lang="pt-BR" dirty="0" err="1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ceratometria</a:t>
            </a:r>
            <a:r>
              <a:rPr lang="pt-BR" dirty="0">
                <a:solidFill>
                  <a:schemeClr val="tx1"/>
                </a:solidFill>
                <a:latin typeface="Vani" panose="020B0502040204020203" pitchFamily="34" charset="0"/>
                <a:cs typeface="Vani" panose="020B0502040204020203" pitchFamily="34" charset="0"/>
              </a:rPr>
              <a:t>, conforme mostram a tabela e o gráfico a seguir.</a:t>
            </a:r>
          </a:p>
        </p:txBody>
      </p:sp>
    </p:spTree>
    <p:extLst>
      <p:ext uri="{BB962C8B-B14F-4D97-AF65-F5344CB8AC3E}">
        <p14:creationId xmlns:p14="http://schemas.microsoft.com/office/powerpoint/2010/main" val="1359453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A1CEF82-E030-49B3-A7B3-ECD7011E6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372" y="2625377"/>
            <a:ext cx="7042113" cy="368121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F79AF88-E528-404D-8803-CCE70BD39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678" y="1043281"/>
            <a:ext cx="8663502" cy="63077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911C273-0001-4AC7-9633-AF75D119BFA2}"/>
              </a:ext>
            </a:extLst>
          </p:cNvPr>
          <p:cNvSpPr txBox="1"/>
          <p:nvPr/>
        </p:nvSpPr>
        <p:spPr>
          <a:xfrm>
            <a:off x="1610678" y="1729495"/>
            <a:ext cx="525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Vani" panose="020B0502040204020203" pitchFamily="34" charset="0"/>
                <a:cs typeface="Vani" panose="020B0502040204020203" pitchFamily="34" charset="0"/>
              </a:rPr>
              <a:t>Tabela 1: Evolução da </a:t>
            </a:r>
            <a:r>
              <a:rPr lang="pt-BR" sz="1400" dirty="0" err="1">
                <a:latin typeface="Vani" panose="020B0502040204020203" pitchFamily="34" charset="0"/>
                <a:cs typeface="Vani" panose="020B0502040204020203" pitchFamily="34" charset="0"/>
              </a:rPr>
              <a:t>AVc</a:t>
            </a:r>
            <a:endParaRPr lang="pt-BR" sz="1400" dirty="0">
              <a:latin typeface="Vani" panose="020B0502040204020203" pitchFamily="34" charset="0"/>
              <a:cs typeface="Vani" panose="020B0502040204020203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D5AAF83-73B3-427A-BFF7-3F1F49CBC147}"/>
              </a:ext>
            </a:extLst>
          </p:cNvPr>
          <p:cNvSpPr txBox="1"/>
          <p:nvPr/>
        </p:nvSpPr>
        <p:spPr>
          <a:xfrm>
            <a:off x="2421372" y="6326465"/>
            <a:ext cx="5774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Vani" panose="020B0502040204020203" pitchFamily="34" charset="0"/>
                <a:cs typeface="Vani" panose="020B0502040204020203" pitchFamily="34" charset="0"/>
              </a:rPr>
              <a:t>Gráfico 1: Variação da </a:t>
            </a:r>
            <a:r>
              <a:rPr lang="pt-BR" sz="1400" dirty="0" err="1">
                <a:latin typeface="Vani" panose="020B0502040204020203" pitchFamily="34" charset="0"/>
                <a:cs typeface="Vani" panose="020B0502040204020203" pitchFamily="34" charset="0"/>
              </a:rPr>
              <a:t>ceratometria</a:t>
            </a:r>
            <a:r>
              <a:rPr lang="pt-BR" sz="1400" dirty="0">
                <a:latin typeface="Vani" panose="020B0502040204020203" pitchFamily="34" charset="0"/>
                <a:cs typeface="Vani" panose="020B0502040204020203" pitchFamily="34" charset="0"/>
              </a:rPr>
              <a:t> em dioptrias (K1, K2 e Km)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BB64F3C-77FB-44DC-BD9D-6458ED5AF427}"/>
              </a:ext>
            </a:extLst>
          </p:cNvPr>
          <p:cNvSpPr txBox="1"/>
          <p:nvPr/>
        </p:nvSpPr>
        <p:spPr>
          <a:xfrm>
            <a:off x="1351722" y="874643"/>
            <a:ext cx="9117495" cy="125895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E046F63-9D67-4269-94CB-268680BE5FE7}"/>
              </a:ext>
            </a:extLst>
          </p:cNvPr>
          <p:cNvSpPr txBox="1"/>
          <p:nvPr/>
        </p:nvSpPr>
        <p:spPr>
          <a:xfrm>
            <a:off x="1351722" y="2402001"/>
            <a:ext cx="9117495" cy="4232241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085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38C79F-B506-4D3B-BAA3-FD815A133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779" y="526554"/>
            <a:ext cx="7729728" cy="118872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pt-BR" dirty="0"/>
              <a:t>RELATO DE CASOS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7FB615-6DFA-4D47-ADCB-FF96201AE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825" y="2054948"/>
            <a:ext cx="9317635" cy="4531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latin typeface="Vani" panose="020B0502040204020203" pitchFamily="34" charset="0"/>
                <a:cs typeface="Vani" panose="020B0502040204020203" pitchFamily="34" charset="0"/>
              </a:rPr>
              <a:t>			                         </a:t>
            </a:r>
            <a:r>
              <a:rPr lang="pt-BR" b="1" dirty="0">
                <a:latin typeface="Vani" panose="020B0502040204020203" pitchFamily="34" charset="0"/>
                <a:cs typeface="Vani" panose="020B0502040204020203" pitchFamily="34" charset="0"/>
              </a:rPr>
              <a:t>CASO 2</a:t>
            </a:r>
          </a:p>
          <a:p>
            <a:pPr marL="0" indent="0">
              <a:buNone/>
            </a:pPr>
            <a:endParaRPr lang="pt-BR" b="1" dirty="0">
              <a:latin typeface="Vani" panose="020B0502040204020203" pitchFamily="34" charset="0"/>
              <a:cs typeface="Vani" panose="020B0502040204020203" pitchFamily="34" charset="0"/>
            </a:endParaRPr>
          </a:p>
          <a:p>
            <a:pPr algn="just"/>
            <a:r>
              <a:rPr lang="pt-BR" dirty="0">
                <a:latin typeface="Vani" panose="020B0502040204020203" pitchFamily="34" charset="0"/>
                <a:cs typeface="Vani" panose="020B0502040204020203" pitchFamily="34" charset="0"/>
              </a:rPr>
              <a:t>CLN, sexo masculino, 30 anos, técnico de contabilidades, foi submetido a </a:t>
            </a:r>
            <a:r>
              <a:rPr lang="pt-BR" dirty="0" err="1">
                <a:latin typeface="Vani" panose="020B0502040204020203" pitchFamily="34" charset="0"/>
                <a:cs typeface="Vani" panose="020B0502040204020203" pitchFamily="34" charset="0"/>
              </a:rPr>
              <a:t>ceratoplastia</a:t>
            </a:r>
            <a:r>
              <a:rPr lang="pt-BR" dirty="0">
                <a:latin typeface="Vani" panose="020B0502040204020203" pitchFamily="34" charset="0"/>
                <a:cs typeface="Vani" panose="020B0502040204020203" pitchFamily="34" charset="0"/>
              </a:rPr>
              <a:t> penetrante em olho esquerdo, no ano de 1989, devido a </a:t>
            </a:r>
            <a:r>
              <a:rPr lang="pt-BR" dirty="0" err="1">
                <a:latin typeface="Vani" panose="020B0502040204020203" pitchFamily="34" charset="0"/>
                <a:cs typeface="Vani" panose="020B0502040204020203" pitchFamily="34" charset="0"/>
              </a:rPr>
              <a:t>ceratocone</a:t>
            </a:r>
            <a:r>
              <a:rPr lang="pt-BR" dirty="0">
                <a:latin typeface="Vani" panose="020B0502040204020203" pitchFamily="34" charset="0"/>
                <a:cs typeface="Vani" panose="020B0502040204020203" pitchFamily="34" charset="0"/>
              </a:rPr>
              <a:t> avançado. </a:t>
            </a:r>
          </a:p>
          <a:p>
            <a:pPr algn="just"/>
            <a:endParaRPr lang="pt-BR" dirty="0">
              <a:latin typeface="Vani" panose="020B0502040204020203" pitchFamily="34" charset="0"/>
              <a:cs typeface="Vani" panose="020B0502040204020203" pitchFamily="34" charset="0"/>
            </a:endParaRPr>
          </a:p>
          <a:p>
            <a:pPr algn="just"/>
            <a:r>
              <a:rPr lang="pt-BR" dirty="0">
                <a:latin typeface="Vani" panose="020B0502040204020203" pitchFamily="34" charset="0"/>
                <a:cs typeface="Vani" panose="020B0502040204020203" pitchFamily="34" charset="0"/>
              </a:rPr>
              <a:t>O paciente evoluiu com astigmatismo irregular, baixa acuidade visual corrigida (</a:t>
            </a:r>
            <a:r>
              <a:rPr lang="pt-BR" dirty="0" err="1">
                <a:latin typeface="Vani" panose="020B0502040204020203" pitchFamily="34" charset="0"/>
                <a:cs typeface="Vani" panose="020B0502040204020203" pitchFamily="34" charset="0"/>
              </a:rPr>
              <a:t>AVc</a:t>
            </a:r>
            <a:r>
              <a:rPr lang="pt-BR" dirty="0">
                <a:latin typeface="Vani" panose="020B0502040204020203" pitchFamily="34" charset="0"/>
                <a:cs typeface="Vani" panose="020B0502040204020203" pitchFamily="34" charset="0"/>
              </a:rPr>
              <a:t>) (20/80 na tabela de </a:t>
            </a:r>
            <a:r>
              <a:rPr lang="pt-BR" dirty="0" err="1">
                <a:latin typeface="Vani" panose="020B0502040204020203" pitchFamily="34" charset="0"/>
                <a:cs typeface="Vani" panose="020B0502040204020203" pitchFamily="34" charset="0"/>
              </a:rPr>
              <a:t>Snellen</a:t>
            </a:r>
            <a:r>
              <a:rPr lang="pt-BR" dirty="0">
                <a:latin typeface="Vani" panose="020B0502040204020203" pitchFamily="34" charset="0"/>
                <a:cs typeface="Vani" panose="020B0502040204020203" pitchFamily="34" charset="0"/>
              </a:rPr>
              <a:t>) e intolerância ao uso de lentes de contato, sendo submetido, em 1996, ao implante de anel </a:t>
            </a:r>
            <a:r>
              <a:rPr lang="pt-BR" dirty="0" err="1">
                <a:latin typeface="Vani" panose="020B0502040204020203" pitchFamily="34" charset="0"/>
                <a:cs typeface="Vani" panose="020B0502040204020203" pitchFamily="34" charset="0"/>
              </a:rPr>
              <a:t>intraestromal</a:t>
            </a:r>
            <a:r>
              <a:rPr lang="pt-BR" dirty="0">
                <a:latin typeface="Vani" panose="020B0502040204020203" pitchFamily="34" charset="0"/>
                <a:cs typeface="Vani" panose="020B0502040204020203" pitchFamily="34" charset="0"/>
              </a:rPr>
              <a:t> em olho esquerdo, evoluindo com melhora da curvatura </a:t>
            </a:r>
            <a:r>
              <a:rPr lang="pt-BR" dirty="0" err="1">
                <a:latin typeface="Vani" panose="020B0502040204020203" pitchFamily="34" charset="0"/>
                <a:cs typeface="Vani" panose="020B0502040204020203" pitchFamily="34" charset="0"/>
              </a:rPr>
              <a:t>corneana</a:t>
            </a:r>
            <a:r>
              <a:rPr lang="pt-BR" dirty="0">
                <a:latin typeface="Vani" panose="020B0502040204020203" pitchFamily="34" charset="0"/>
                <a:cs typeface="Vani" panose="020B0502040204020203" pitchFamily="34" charset="0"/>
              </a:rPr>
              <a:t> e da </a:t>
            </a:r>
            <a:r>
              <a:rPr lang="pt-BR" dirty="0" err="1">
                <a:latin typeface="Vani" panose="020B0502040204020203" pitchFamily="34" charset="0"/>
                <a:cs typeface="Vani" panose="020B0502040204020203" pitchFamily="34" charset="0"/>
              </a:rPr>
              <a:t>AVc</a:t>
            </a:r>
            <a:r>
              <a:rPr lang="pt-BR" dirty="0">
                <a:latin typeface="Vani" panose="020B0502040204020203" pitchFamily="34" charset="0"/>
                <a:cs typeface="Vani" panose="020B0502040204020203" pitchFamily="34" charset="0"/>
              </a:rPr>
              <a:t> (20/25).</a:t>
            </a:r>
          </a:p>
          <a:p>
            <a:pPr algn="just"/>
            <a:endParaRPr lang="pt-BR" dirty="0">
              <a:latin typeface="Vani" panose="020B0502040204020203" pitchFamily="34" charset="0"/>
              <a:cs typeface="Vani" panose="020B0502040204020203" pitchFamily="34" charset="0"/>
            </a:endParaRPr>
          </a:p>
          <a:p>
            <a:pPr algn="just"/>
            <a:r>
              <a:rPr lang="pt-BR" dirty="0">
                <a:latin typeface="Vani" panose="020B0502040204020203" pitchFamily="34" charset="0"/>
                <a:cs typeface="Vani" panose="020B0502040204020203" pitchFamily="34" charset="0"/>
              </a:rPr>
              <a:t>De forma semelhante ao caso anterior, o paciente evoluiu com estabilidade </a:t>
            </a:r>
            <a:r>
              <a:rPr lang="pt-BR" dirty="0" err="1">
                <a:latin typeface="Vani" panose="020B0502040204020203" pitchFamily="34" charset="0"/>
                <a:cs typeface="Vani" panose="020B0502040204020203" pitchFamily="34" charset="0"/>
              </a:rPr>
              <a:t>ceratométrica</a:t>
            </a:r>
            <a:r>
              <a:rPr lang="pt-BR" dirty="0">
                <a:latin typeface="Vani" panose="020B0502040204020203" pitchFamily="34" charset="0"/>
                <a:cs typeface="Vani" panose="020B0502040204020203" pitchFamily="34" charset="0"/>
              </a:rPr>
              <a:t>, boa </a:t>
            </a:r>
            <a:r>
              <a:rPr lang="pt-BR" dirty="0" err="1">
                <a:latin typeface="Vani" panose="020B0502040204020203" pitchFamily="34" charset="0"/>
                <a:cs typeface="Vani" panose="020B0502040204020203" pitchFamily="34" charset="0"/>
              </a:rPr>
              <a:t>AVc</a:t>
            </a:r>
            <a:r>
              <a:rPr lang="pt-BR" dirty="0">
                <a:latin typeface="Vani" panose="020B0502040204020203" pitchFamily="34" charset="0"/>
                <a:cs typeface="Vani" panose="020B0502040204020203" pitchFamily="34" charset="0"/>
              </a:rPr>
              <a:t> e boa transparência </a:t>
            </a:r>
            <a:r>
              <a:rPr lang="pt-BR" dirty="0" err="1">
                <a:latin typeface="Vani" panose="020B0502040204020203" pitchFamily="34" charset="0"/>
                <a:cs typeface="Vani" panose="020B0502040204020203" pitchFamily="34" charset="0"/>
              </a:rPr>
              <a:t>corneana</a:t>
            </a:r>
            <a:r>
              <a:rPr lang="pt-BR" dirty="0">
                <a:latin typeface="Vani" panose="020B0502040204020203" pitchFamily="34" charset="0"/>
                <a:cs typeface="Vani" panose="020B0502040204020203" pitchFamily="34" charset="0"/>
              </a:rPr>
              <a:t>, como mostra a figura seguinte.</a:t>
            </a:r>
          </a:p>
          <a:p>
            <a:pPr algn="just"/>
            <a:endParaRPr lang="pt-BR" sz="1900" dirty="0">
              <a:latin typeface="Vani" panose="020B0502040204020203" pitchFamily="34" charset="0"/>
              <a:cs typeface="Van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905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861C11C-3F10-4912-8883-3E2956838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334" y="2019786"/>
            <a:ext cx="5669280" cy="439722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3800C6D-0365-4DD2-AF15-0E6A2390BA32}"/>
              </a:ext>
            </a:extLst>
          </p:cNvPr>
          <p:cNvSpPr txBox="1"/>
          <p:nvPr/>
        </p:nvSpPr>
        <p:spPr>
          <a:xfrm>
            <a:off x="6011188" y="2019786"/>
            <a:ext cx="5669280" cy="43972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48649E2-07F5-475C-896F-E3D551F68DAA}"/>
              </a:ext>
            </a:extLst>
          </p:cNvPr>
          <p:cNvSpPr txBox="1"/>
          <p:nvPr/>
        </p:nvSpPr>
        <p:spPr>
          <a:xfrm>
            <a:off x="2610679" y="4810538"/>
            <a:ext cx="216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15/10/2018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EBA6F05-B0CF-46C2-9292-527217176C94}"/>
              </a:ext>
            </a:extLst>
          </p:cNvPr>
          <p:cNvSpPr txBox="1"/>
          <p:nvPr/>
        </p:nvSpPr>
        <p:spPr>
          <a:xfrm>
            <a:off x="8438885" y="6417010"/>
            <a:ext cx="216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15/10/2018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7A9B715-AB18-4C08-8D8F-3815A3570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75" y="1018013"/>
            <a:ext cx="5270800" cy="378320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F4F1E47-97A2-4BA3-AE45-704B3EDAE0B6}"/>
              </a:ext>
            </a:extLst>
          </p:cNvPr>
          <p:cNvSpPr txBox="1"/>
          <p:nvPr/>
        </p:nvSpPr>
        <p:spPr>
          <a:xfrm>
            <a:off x="445475" y="1027330"/>
            <a:ext cx="5270800" cy="37832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7EDB2EF-DF7E-42B0-AC9A-D8E084BD5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011" y="133213"/>
            <a:ext cx="8945602" cy="663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4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C03CE7-0216-4AB3-9890-8C57A54F765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pt-BR" dirty="0"/>
              <a:t>CONCLUSÃO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7A47A2-3B26-4F03-96F6-A89CA2CDA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3221140"/>
            <a:ext cx="7729728" cy="1907452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>
                <a:latin typeface="Vani" panose="020B0502040204020203" pitchFamily="34" charset="0"/>
                <a:cs typeface="Vani" panose="020B0502040204020203" pitchFamily="34" charset="0"/>
              </a:rPr>
              <a:t>Após aproximadamente 23 anos de acompanhamento nestes dois casos, podemos concluir que o implante do Anel de Ferrara é uma ferramenta valiosa, segura e eficaz para estabelecer a estabilidade topográfica e visual, a curto e longo prazo, em pacientes previamente submetidos a transplante de córnea.</a:t>
            </a:r>
          </a:p>
        </p:txBody>
      </p:sp>
    </p:spTree>
    <p:extLst>
      <p:ext uri="{BB962C8B-B14F-4D97-AF65-F5344CB8AC3E}">
        <p14:creationId xmlns:p14="http://schemas.microsoft.com/office/powerpoint/2010/main" val="2820227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C03FDE-C6A8-4EA7-8F96-5F2BC3DC1BA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838613-585A-4D7B-8631-FF7D6E25B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1400" dirty="0" err="1">
                <a:latin typeface="Vani" panose="020B0502040204020203" pitchFamily="34" charset="0"/>
                <a:cs typeface="Vani" panose="020B0502040204020203" pitchFamily="34" charset="0"/>
              </a:rPr>
              <a:t>Intrastromal</a:t>
            </a:r>
            <a:r>
              <a:rPr lang="pt-BR" sz="1400" dirty="0"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pt-BR" sz="1400" dirty="0" err="1">
                <a:latin typeface="Vani" panose="020B0502040204020203" pitchFamily="34" charset="0"/>
                <a:cs typeface="Vani" panose="020B0502040204020203" pitchFamily="34" charset="0"/>
              </a:rPr>
              <a:t>corneal</a:t>
            </a:r>
            <a:r>
              <a:rPr lang="pt-BR" sz="1400" dirty="0"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pt-BR" sz="1400" dirty="0" err="1">
                <a:latin typeface="Vani" panose="020B0502040204020203" pitchFamily="34" charset="0"/>
                <a:cs typeface="Vani" panose="020B0502040204020203" pitchFamily="34" charset="0"/>
              </a:rPr>
              <a:t>ring</a:t>
            </a:r>
            <a:r>
              <a:rPr lang="pt-BR" sz="1400" dirty="0"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pt-BR" sz="1400" dirty="0" err="1">
                <a:latin typeface="Vani" panose="020B0502040204020203" pitchFamily="34" charset="0"/>
                <a:cs typeface="Vani" panose="020B0502040204020203" pitchFamily="34" charset="0"/>
              </a:rPr>
              <a:t>segment</a:t>
            </a:r>
            <a:r>
              <a:rPr lang="pt-BR" sz="1400" dirty="0"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pt-BR" sz="1400" dirty="0" err="1">
                <a:latin typeface="Vani" panose="020B0502040204020203" pitchFamily="34" charset="0"/>
                <a:cs typeface="Vani" panose="020B0502040204020203" pitchFamily="34" charset="0"/>
              </a:rPr>
              <a:t>implantation</a:t>
            </a:r>
            <a:r>
              <a:rPr lang="pt-BR" sz="1400" dirty="0"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pt-BR" sz="1400" dirty="0" err="1">
                <a:latin typeface="Vani" panose="020B0502040204020203" pitchFamily="34" charset="0"/>
                <a:cs typeface="Vani" panose="020B0502040204020203" pitchFamily="34" charset="0"/>
              </a:rPr>
              <a:t>to</a:t>
            </a:r>
            <a:r>
              <a:rPr lang="pt-BR" sz="1400" dirty="0"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pt-BR" sz="1400" dirty="0" err="1">
                <a:latin typeface="Vani" panose="020B0502040204020203" pitchFamily="34" charset="0"/>
                <a:cs typeface="Vani" panose="020B0502040204020203" pitchFamily="34" charset="0"/>
              </a:rPr>
              <a:t>correct</a:t>
            </a:r>
            <a:r>
              <a:rPr lang="pt-BR" sz="1400" dirty="0"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pt-BR" sz="1400" dirty="0" err="1">
                <a:latin typeface="Vani" panose="020B0502040204020203" pitchFamily="34" charset="0"/>
                <a:cs typeface="Vani" panose="020B0502040204020203" pitchFamily="34" charset="0"/>
              </a:rPr>
              <a:t>astigmatism</a:t>
            </a:r>
            <a:r>
              <a:rPr lang="pt-BR" sz="1400" dirty="0"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pt-BR" sz="1400" dirty="0" err="1">
                <a:latin typeface="Vani" panose="020B0502040204020203" pitchFamily="34" charset="0"/>
                <a:cs typeface="Vani" panose="020B0502040204020203" pitchFamily="34" charset="0"/>
              </a:rPr>
              <a:t>after</a:t>
            </a:r>
            <a:r>
              <a:rPr lang="pt-BR" sz="1400" dirty="0"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pt-BR" sz="1400" dirty="0" err="1">
                <a:latin typeface="Vani" panose="020B0502040204020203" pitchFamily="34" charset="0"/>
                <a:cs typeface="Vani" panose="020B0502040204020203" pitchFamily="34" charset="0"/>
              </a:rPr>
              <a:t>penetrating</a:t>
            </a:r>
            <a:r>
              <a:rPr lang="pt-BR" sz="1400" dirty="0"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pt-BR" sz="1400" dirty="0" err="1">
                <a:latin typeface="Vani" panose="020B0502040204020203" pitchFamily="34" charset="0"/>
                <a:cs typeface="Vani" panose="020B0502040204020203" pitchFamily="34" charset="0"/>
              </a:rPr>
              <a:t>keratoplasty</a:t>
            </a:r>
            <a:r>
              <a:rPr lang="pt-BR" sz="1400" dirty="0">
                <a:latin typeface="Vani" panose="020B0502040204020203" pitchFamily="34" charset="0"/>
                <a:cs typeface="Vani" panose="020B0502040204020203" pitchFamily="34" charset="0"/>
              </a:rPr>
              <a:t> Sandro </a:t>
            </a:r>
            <a:r>
              <a:rPr lang="pt-BR" sz="1400" dirty="0" err="1">
                <a:latin typeface="Vani" panose="020B0502040204020203" pitchFamily="34" charset="0"/>
                <a:cs typeface="Vani" panose="020B0502040204020203" pitchFamily="34" charset="0"/>
              </a:rPr>
              <a:t>Coscarelli</a:t>
            </a:r>
            <a:r>
              <a:rPr lang="pt-BR" sz="1400" dirty="0">
                <a:latin typeface="Vani" panose="020B0502040204020203" pitchFamily="34" charset="0"/>
                <a:cs typeface="Vani" panose="020B0502040204020203" pitchFamily="34" charset="0"/>
              </a:rPr>
              <a:t>, MD, Guilherme Ferrara, MD, Jose F. Alfonso, MD, PhD, Paulo Ferrara, MD, PhD, </a:t>
            </a:r>
            <a:r>
              <a:rPr lang="pt-BR" sz="1400" dirty="0" err="1">
                <a:latin typeface="Vani" panose="020B0502040204020203" pitchFamily="34" charset="0"/>
                <a:cs typeface="Vani" panose="020B0502040204020203" pitchFamily="34" charset="0"/>
              </a:rPr>
              <a:t>Jeús</a:t>
            </a:r>
            <a:r>
              <a:rPr lang="pt-BR" sz="1400" dirty="0"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pt-BR" sz="1400" dirty="0" err="1">
                <a:latin typeface="Vani" panose="020B0502040204020203" pitchFamily="34" charset="0"/>
                <a:cs typeface="Vani" panose="020B0502040204020203" pitchFamily="34" charset="0"/>
              </a:rPr>
              <a:t>Merayo-Lloves</a:t>
            </a:r>
            <a:r>
              <a:rPr lang="pt-BR" sz="1400" dirty="0">
                <a:latin typeface="Vani" panose="020B0502040204020203" pitchFamily="34" charset="0"/>
                <a:cs typeface="Vani" panose="020B0502040204020203" pitchFamily="34" charset="0"/>
              </a:rPr>
              <a:t>, MD, PhD, Luana P.N. </a:t>
            </a:r>
            <a:r>
              <a:rPr lang="pt-BR" sz="1400" dirty="0" err="1">
                <a:latin typeface="Vani" panose="020B0502040204020203" pitchFamily="34" charset="0"/>
                <a:cs typeface="Vani" panose="020B0502040204020203" pitchFamily="34" charset="0"/>
              </a:rPr>
              <a:t>Arau_jo</a:t>
            </a:r>
            <a:r>
              <a:rPr lang="pt-BR" sz="1400" dirty="0">
                <a:latin typeface="Vani" panose="020B0502040204020203" pitchFamily="34" charset="0"/>
                <a:cs typeface="Vani" panose="020B0502040204020203" pitchFamily="34" charset="0"/>
              </a:rPr>
              <a:t>, MD, </a:t>
            </a:r>
            <a:r>
              <a:rPr lang="pt-BR" sz="1400" dirty="0" err="1">
                <a:latin typeface="Vani" panose="020B0502040204020203" pitchFamily="34" charset="0"/>
                <a:cs typeface="Vani" panose="020B0502040204020203" pitchFamily="34" charset="0"/>
              </a:rPr>
              <a:t>Aydano</a:t>
            </a:r>
            <a:r>
              <a:rPr lang="pt-BR" sz="1400" dirty="0">
                <a:latin typeface="Vani" panose="020B0502040204020203" pitchFamily="34" charset="0"/>
                <a:cs typeface="Vani" panose="020B0502040204020203" pitchFamily="34" charset="0"/>
              </a:rPr>
              <a:t> P. Machado, PhD, Joao Marcelo Lyra, MD, PhD, Leonardo </a:t>
            </a:r>
            <a:r>
              <a:rPr lang="pt-BR" sz="1400" dirty="0" err="1">
                <a:latin typeface="Vani" panose="020B0502040204020203" pitchFamily="34" charset="0"/>
                <a:cs typeface="Vani" panose="020B0502040204020203" pitchFamily="34" charset="0"/>
              </a:rPr>
              <a:t>Torquetti</a:t>
            </a:r>
            <a:r>
              <a:rPr lang="pt-BR" sz="1400" dirty="0">
                <a:latin typeface="Vani" panose="020B0502040204020203" pitchFamily="34" charset="0"/>
                <a:cs typeface="Vani" panose="020B0502040204020203" pitchFamily="34" charset="0"/>
              </a:rPr>
              <a:t>, MD, PhD J </a:t>
            </a:r>
            <a:r>
              <a:rPr lang="pt-BR" sz="1400" dirty="0" err="1">
                <a:latin typeface="Vani" panose="020B0502040204020203" pitchFamily="34" charset="0"/>
                <a:cs typeface="Vani" panose="020B0502040204020203" pitchFamily="34" charset="0"/>
              </a:rPr>
              <a:t>Cataract</a:t>
            </a:r>
            <a:r>
              <a:rPr lang="pt-BR" sz="1400" dirty="0"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pt-BR" sz="1400" dirty="0" err="1">
                <a:latin typeface="Vani" panose="020B0502040204020203" pitchFamily="34" charset="0"/>
                <a:cs typeface="Vani" panose="020B0502040204020203" pitchFamily="34" charset="0"/>
              </a:rPr>
              <a:t>Refract</a:t>
            </a:r>
            <a:r>
              <a:rPr lang="pt-BR" sz="1400" dirty="0"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pt-BR" sz="1400" dirty="0" err="1">
                <a:latin typeface="Vani" panose="020B0502040204020203" pitchFamily="34" charset="0"/>
                <a:cs typeface="Vani" panose="020B0502040204020203" pitchFamily="34" charset="0"/>
              </a:rPr>
              <a:t>Surg</a:t>
            </a:r>
            <a:r>
              <a:rPr lang="pt-BR" sz="1400" dirty="0">
                <a:latin typeface="Vani" panose="020B0502040204020203" pitchFamily="34" charset="0"/>
                <a:cs typeface="Vani" panose="020B0502040204020203" pitchFamily="34" charset="0"/>
              </a:rPr>
              <a:t> 2012; 38:1006–1013 Q 2012 ASCRS </a:t>
            </a:r>
            <a:r>
              <a:rPr lang="pt-BR" sz="1400" dirty="0" err="1">
                <a:latin typeface="Vani" panose="020B0502040204020203" pitchFamily="34" charset="0"/>
                <a:cs typeface="Vani" panose="020B0502040204020203" pitchFamily="34" charset="0"/>
              </a:rPr>
              <a:t>and</a:t>
            </a:r>
            <a:r>
              <a:rPr lang="pt-BR" sz="1400" dirty="0">
                <a:latin typeface="Vani" panose="020B0502040204020203" pitchFamily="34" charset="0"/>
                <a:cs typeface="Vani" panose="020B0502040204020203" pitchFamily="34" charset="0"/>
              </a:rPr>
              <a:t> ESCRS</a:t>
            </a:r>
          </a:p>
          <a:p>
            <a:pPr algn="just"/>
            <a:r>
              <a:rPr lang="en-US" sz="1400" dirty="0">
                <a:latin typeface="Vani" panose="020B0502040204020203" pitchFamily="34" charset="0"/>
                <a:cs typeface="Vani" panose="020B0502040204020203" pitchFamily="34" charset="0"/>
              </a:rPr>
              <a:t>Ferrara ring segments implantation for treating keratoconus Mohammed A li A </a:t>
            </a:r>
            <a:r>
              <a:rPr lang="en-US" sz="1400" dirty="0" err="1">
                <a:latin typeface="Vani" panose="020B0502040204020203" pitchFamily="34" charset="0"/>
                <a:cs typeface="Vani" panose="020B0502040204020203" pitchFamily="34" charset="0"/>
              </a:rPr>
              <a:t>bu</a:t>
            </a:r>
            <a:r>
              <a:rPr lang="en-US" sz="1400" dirty="0"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en-US" sz="1400" dirty="0" err="1">
                <a:latin typeface="Vani" panose="020B0502040204020203" pitchFamily="34" charset="0"/>
                <a:cs typeface="Vani" panose="020B0502040204020203" pitchFamily="34" charset="0"/>
              </a:rPr>
              <a:t>Ameerh</a:t>
            </a:r>
            <a:r>
              <a:rPr lang="en-US" sz="1400" dirty="0">
                <a:latin typeface="Vani" panose="020B0502040204020203" pitchFamily="34" charset="0"/>
                <a:cs typeface="Vani" panose="020B0502040204020203" pitchFamily="34" charset="0"/>
              </a:rPr>
              <a:t>, </a:t>
            </a:r>
            <a:r>
              <a:rPr lang="en-US" sz="1400" dirty="0" err="1">
                <a:latin typeface="Vani" panose="020B0502040204020203" pitchFamily="34" charset="0"/>
                <a:cs typeface="Vani" panose="020B0502040204020203" pitchFamily="34" charset="0"/>
              </a:rPr>
              <a:t>Ghada</a:t>
            </a:r>
            <a:r>
              <a:rPr lang="en-US" sz="1400" dirty="0">
                <a:latin typeface="Vani" panose="020B0502040204020203" pitchFamily="34" charset="0"/>
                <a:cs typeface="Vani" panose="020B0502040204020203" pitchFamily="34" charset="0"/>
              </a:rPr>
              <a:t> Ismail Hamad, Osama H. </a:t>
            </a:r>
            <a:r>
              <a:rPr lang="en-US" sz="1400" dirty="0" err="1">
                <a:latin typeface="Vani" panose="020B0502040204020203" pitchFamily="34" charset="0"/>
                <a:cs typeface="Vani" panose="020B0502040204020203" pitchFamily="34" charset="0"/>
              </a:rPr>
              <a:t>Ababneh</a:t>
            </a:r>
            <a:r>
              <a:rPr lang="en-US" sz="1400" dirty="0">
                <a:latin typeface="Vani" panose="020B0502040204020203" pitchFamily="34" charset="0"/>
                <a:cs typeface="Vani" panose="020B0502040204020203" pitchFamily="34" charset="0"/>
              </a:rPr>
              <a:t>, </a:t>
            </a:r>
            <a:r>
              <a:rPr lang="en-US" sz="1400" dirty="0" err="1">
                <a:latin typeface="Vani" panose="020B0502040204020203" pitchFamily="34" charset="0"/>
                <a:cs typeface="Vani" panose="020B0502040204020203" pitchFamily="34" charset="0"/>
              </a:rPr>
              <a:t>Almutez</a:t>
            </a:r>
            <a:r>
              <a:rPr lang="en-US" sz="1400" dirty="0">
                <a:latin typeface="Vani" panose="020B0502040204020203" pitchFamily="34" charset="0"/>
                <a:cs typeface="Vani" panose="020B0502040204020203" pitchFamily="34" charset="0"/>
              </a:rPr>
              <a:t> M. </a:t>
            </a:r>
            <a:r>
              <a:rPr lang="en-US" sz="1400" dirty="0" err="1">
                <a:latin typeface="Vani" panose="020B0502040204020203" pitchFamily="34" charset="0"/>
                <a:cs typeface="Vani" panose="020B0502040204020203" pitchFamily="34" charset="0"/>
              </a:rPr>
              <a:t>Gharaibeh</a:t>
            </a:r>
            <a:r>
              <a:rPr lang="en-US" sz="1400" dirty="0">
                <a:latin typeface="Vani" panose="020B0502040204020203" pitchFamily="34" charset="0"/>
                <a:cs typeface="Vani" panose="020B0502040204020203" pitchFamily="34" charset="0"/>
              </a:rPr>
              <a:t>, </a:t>
            </a:r>
            <a:r>
              <a:rPr lang="en-US" sz="1400" dirty="0" err="1">
                <a:latin typeface="Vani" panose="020B0502040204020203" pitchFamily="34" charset="0"/>
                <a:cs typeface="Vani" panose="020B0502040204020203" pitchFamily="34" charset="0"/>
              </a:rPr>
              <a:t>Rola</a:t>
            </a:r>
            <a:r>
              <a:rPr lang="en-US" sz="1400" dirty="0">
                <a:latin typeface="Vani" panose="020B0502040204020203" pitchFamily="34" charset="0"/>
                <a:cs typeface="Vani" panose="020B0502040204020203" pitchFamily="34" charset="0"/>
              </a:rPr>
              <a:t> M. Al </a:t>
            </a:r>
            <a:r>
              <a:rPr lang="en-US" sz="1400" dirty="0" err="1">
                <a:latin typeface="Vani" panose="020B0502040204020203" pitchFamily="34" charset="0"/>
                <a:cs typeface="Vani" panose="020B0502040204020203" pitchFamily="34" charset="0"/>
              </a:rPr>
              <a:t>refai</a:t>
            </a:r>
            <a:r>
              <a:rPr lang="en-US" sz="1400" dirty="0">
                <a:latin typeface="Vani" panose="020B0502040204020203" pitchFamily="34" charset="0"/>
                <a:cs typeface="Vani" panose="020B0502040204020203" pitchFamily="34" charset="0"/>
              </a:rPr>
              <a:t>, </a:t>
            </a:r>
            <a:r>
              <a:rPr lang="en-US" sz="1400" dirty="0" err="1">
                <a:latin typeface="Vani" panose="020B0502040204020203" pitchFamily="34" charset="0"/>
                <a:cs typeface="Vani" panose="020B0502040204020203" pitchFamily="34" charset="0"/>
              </a:rPr>
              <a:t>Muawyah</a:t>
            </a:r>
            <a:r>
              <a:rPr lang="en-US" sz="1400" dirty="0">
                <a:latin typeface="Vani" panose="020B0502040204020203" pitchFamily="34" charset="0"/>
                <a:cs typeface="Vani" panose="020B0502040204020203" pitchFamily="34" charset="0"/>
              </a:rPr>
              <a:t> D. Al </a:t>
            </a:r>
            <a:r>
              <a:rPr lang="en-US" sz="1400" dirty="0" err="1">
                <a:latin typeface="Vani" panose="020B0502040204020203" pitchFamily="34" charset="0"/>
                <a:cs typeface="Vani" panose="020B0502040204020203" pitchFamily="34" charset="0"/>
              </a:rPr>
              <a:t>Bdour</a:t>
            </a:r>
            <a:r>
              <a:rPr lang="en-US" sz="1400" dirty="0">
                <a:latin typeface="Vani" panose="020B0502040204020203" pitchFamily="34" charset="0"/>
                <a:cs typeface="Vani" panose="020B0502040204020203" pitchFamily="34" charset="0"/>
              </a:rPr>
              <a:t> Int J. </a:t>
            </a:r>
            <a:r>
              <a:rPr lang="en-US" sz="1400" dirty="0" err="1">
                <a:latin typeface="Vani" panose="020B0502040204020203" pitchFamily="34" charset="0"/>
                <a:cs typeface="Vani" panose="020B0502040204020203" pitchFamily="34" charset="0"/>
              </a:rPr>
              <a:t>Ophthalmol</a:t>
            </a:r>
            <a:r>
              <a:rPr lang="en-US" sz="1400" dirty="0">
                <a:latin typeface="Vani" panose="020B0502040204020203" pitchFamily="34" charset="0"/>
                <a:cs typeface="Vani" panose="020B0502040204020203" pitchFamily="34" charset="0"/>
              </a:rPr>
              <a:t> 2012;5(5):586-590</a:t>
            </a:r>
          </a:p>
          <a:p>
            <a:pPr algn="just"/>
            <a:r>
              <a:rPr lang="pt-BR" sz="1400" dirty="0">
                <a:latin typeface="Vani" panose="020B0502040204020203" pitchFamily="34" charset="0"/>
                <a:cs typeface="Vani" panose="020B0502040204020203" pitchFamily="34" charset="0"/>
              </a:rPr>
              <a:t>Ferrara </a:t>
            </a:r>
            <a:r>
              <a:rPr lang="pt-BR" sz="1400" dirty="0" err="1">
                <a:latin typeface="Vani" panose="020B0502040204020203" pitchFamily="34" charset="0"/>
                <a:cs typeface="Vani" panose="020B0502040204020203" pitchFamily="34" charset="0"/>
              </a:rPr>
              <a:t>Ring</a:t>
            </a:r>
            <a:r>
              <a:rPr lang="pt-BR" sz="1400" dirty="0">
                <a:latin typeface="Vani" panose="020B0502040204020203" pitchFamily="34" charset="0"/>
                <a:cs typeface="Vani" panose="020B0502040204020203" pitchFamily="34" charset="0"/>
              </a:rPr>
              <a:t>: </a:t>
            </a:r>
            <a:r>
              <a:rPr lang="pt-BR" sz="1400" dirty="0" err="1">
                <a:latin typeface="Vani" panose="020B0502040204020203" pitchFamily="34" charset="0"/>
                <a:cs typeface="Vani" panose="020B0502040204020203" pitchFamily="34" charset="0"/>
              </a:rPr>
              <a:t>An</a:t>
            </a:r>
            <a:r>
              <a:rPr lang="pt-BR" sz="1400" dirty="0">
                <a:latin typeface="Vani" panose="020B0502040204020203" pitchFamily="34" charset="0"/>
                <a:cs typeface="Vani" panose="020B0502040204020203" pitchFamily="34" charset="0"/>
              </a:rPr>
              <a:t> Overview Paulo Ferrara, MD, PhD; </a:t>
            </a:r>
            <a:r>
              <a:rPr lang="pt-BR" sz="1400" dirty="0" err="1">
                <a:latin typeface="Vani" panose="020B0502040204020203" pitchFamily="34" charset="0"/>
                <a:cs typeface="Vani" panose="020B0502040204020203" pitchFamily="34" charset="0"/>
              </a:rPr>
              <a:t>and</a:t>
            </a:r>
            <a:r>
              <a:rPr lang="pt-BR" sz="1400" dirty="0">
                <a:latin typeface="Vani" panose="020B0502040204020203" pitchFamily="34" charset="0"/>
                <a:cs typeface="Vani" panose="020B0502040204020203" pitchFamily="34" charset="0"/>
              </a:rPr>
              <a:t> Leonardo </a:t>
            </a:r>
            <a:r>
              <a:rPr lang="pt-BR" sz="1400" dirty="0" err="1">
                <a:latin typeface="Vani" panose="020B0502040204020203" pitchFamily="34" charset="0"/>
                <a:cs typeface="Vani" panose="020B0502040204020203" pitchFamily="34" charset="0"/>
              </a:rPr>
              <a:t>Torquetti</a:t>
            </a:r>
            <a:r>
              <a:rPr lang="pt-BR" sz="1400" dirty="0">
                <a:latin typeface="Vani" panose="020B0502040204020203" pitchFamily="34" charset="0"/>
                <a:cs typeface="Vani" panose="020B0502040204020203" pitchFamily="34" charset="0"/>
              </a:rPr>
              <a:t>, MD, PhD </a:t>
            </a:r>
            <a:r>
              <a:rPr lang="pt-BR" sz="1400" dirty="0" err="1">
                <a:latin typeface="Vani" panose="020B0502040204020203" pitchFamily="34" charset="0"/>
                <a:cs typeface="Vani" panose="020B0502040204020203" pitchFamily="34" charset="0"/>
              </a:rPr>
              <a:t>Cataract</a:t>
            </a:r>
            <a:r>
              <a:rPr lang="pt-BR" sz="1400" dirty="0">
                <a:latin typeface="Vani" panose="020B0502040204020203" pitchFamily="34" charset="0"/>
                <a:cs typeface="Vani" panose="020B0502040204020203" pitchFamily="34" charset="0"/>
              </a:rPr>
              <a:t> &amp; </a:t>
            </a:r>
            <a:r>
              <a:rPr lang="pt-BR" sz="1400" dirty="0" err="1">
                <a:latin typeface="Vani" panose="020B0502040204020203" pitchFamily="34" charset="0"/>
                <a:cs typeface="Vani" panose="020B0502040204020203" pitchFamily="34" charset="0"/>
              </a:rPr>
              <a:t>Refractive</a:t>
            </a:r>
            <a:r>
              <a:rPr lang="pt-BR" sz="1400" dirty="0"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pt-BR" sz="1400" dirty="0" err="1">
                <a:latin typeface="Vani" panose="020B0502040204020203" pitchFamily="34" charset="0"/>
                <a:cs typeface="Vani" panose="020B0502040204020203" pitchFamily="34" charset="0"/>
              </a:rPr>
              <a:t>Surgery</a:t>
            </a:r>
            <a:r>
              <a:rPr lang="pt-BR" sz="1400" dirty="0"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pt-BR" sz="1400" dirty="0" err="1">
                <a:latin typeface="Vani" panose="020B0502040204020203" pitchFamily="34" charset="0"/>
                <a:cs typeface="Vani" panose="020B0502040204020203" pitchFamily="34" charset="0"/>
              </a:rPr>
              <a:t>Today</a:t>
            </a:r>
            <a:r>
              <a:rPr lang="pt-BR" sz="1400" dirty="0">
                <a:latin typeface="Vani" panose="020B0502040204020203" pitchFamily="34" charset="0"/>
                <a:cs typeface="Vani" panose="020B0502040204020203" pitchFamily="34" charset="0"/>
              </a:rPr>
              <a:t> </a:t>
            </a:r>
            <a:r>
              <a:rPr lang="pt-BR" sz="1400" dirty="0" err="1">
                <a:latin typeface="Vani" panose="020B0502040204020203" pitchFamily="34" charset="0"/>
                <a:cs typeface="Vani" panose="020B0502040204020203" pitchFamily="34" charset="0"/>
              </a:rPr>
              <a:t>Europe</a:t>
            </a:r>
            <a:r>
              <a:rPr lang="pt-BR" sz="1400" dirty="0">
                <a:latin typeface="Vani" panose="020B0502040204020203" pitchFamily="34" charset="0"/>
                <a:cs typeface="Vani" panose="020B0502040204020203" pitchFamily="34" charset="0"/>
              </a:rPr>
              <a:t>/ </a:t>
            </a:r>
            <a:r>
              <a:rPr lang="pt-BR" sz="1400" dirty="0" err="1">
                <a:latin typeface="Vani" panose="020B0502040204020203" pitchFamily="34" charset="0"/>
                <a:cs typeface="Vani" panose="020B0502040204020203" pitchFamily="34" charset="0"/>
              </a:rPr>
              <a:t>October</a:t>
            </a:r>
            <a:r>
              <a:rPr lang="pt-BR" sz="1400" dirty="0">
                <a:latin typeface="Vani" panose="020B0502040204020203" pitchFamily="34" charset="0"/>
                <a:cs typeface="Vani" panose="020B0502040204020203" pitchFamily="34" charset="0"/>
              </a:rPr>
              <a:t> 2009; 27-30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DDA0460-33F0-4C3E-8BC1-88638CC96A6C}"/>
              </a:ext>
            </a:extLst>
          </p:cNvPr>
          <p:cNvSpPr txBox="1"/>
          <p:nvPr/>
        </p:nvSpPr>
        <p:spPr>
          <a:xfrm>
            <a:off x="5486400" y="5740027"/>
            <a:ext cx="2796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2045378022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277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Vani</vt:lpstr>
      <vt:lpstr>Pacote</vt:lpstr>
      <vt:lpstr>Resultados após 23 anos do Implante de Anel de Ferrara em Córneas Transplantadas: Relato de Casos</vt:lpstr>
      <vt:lpstr>INTRODUÇÃO</vt:lpstr>
      <vt:lpstr>RELATO DE CASOS</vt:lpstr>
      <vt:lpstr>Apresentação do PowerPoint</vt:lpstr>
      <vt:lpstr>RELATO DE CASOS</vt:lpstr>
      <vt:lpstr>Apresentação do PowerPoint</vt:lpstr>
      <vt:lpstr>CONCLUSÃO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Resultados após 23 anos do Implante de Anel de Ferrara em Córneas Transplantadas: Relato de Casos</dc:title>
  <dc:creator>Rebeca</dc:creator>
  <cp:lastModifiedBy>Rebeca</cp:lastModifiedBy>
  <cp:revision>2</cp:revision>
  <dcterms:created xsi:type="dcterms:W3CDTF">2019-03-20T04:26:47Z</dcterms:created>
  <dcterms:modified xsi:type="dcterms:W3CDTF">2019-03-20T04:32:18Z</dcterms:modified>
</cp:coreProperties>
</file>